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9144000" cy="5143500" type="screen16x9"/>
  <p:notesSz cx="6858000" cy="9144000"/>
  <p:embeddedFontLst>
    <p:embeddedFont>
      <p:font typeface="Inter" panose="020B0604020202020204" charset="0"/>
      <p:regular r:id="rId14"/>
      <p:bold r:id="rId15"/>
      <p:italic r:id="rId16"/>
      <p:boldItalic r:id="rId17"/>
    </p:embeddedFont>
    <p:embeddedFont>
      <p:font typeface="Inter Light" panose="020B0604020202020204" charset="0"/>
      <p:regular r:id="rId18"/>
      <p:bold r:id="rId19"/>
      <p:italic r:id="rId20"/>
      <p:boldItalic r:id="rId21"/>
    </p:embeddedFont>
    <p:embeddedFont>
      <p:font typeface="Inter SemiBold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4b74bc983c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4b74bc983c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>
          <a:extLst>
            <a:ext uri="{FF2B5EF4-FFF2-40B4-BE49-F238E27FC236}">
              <a16:creationId xmlns:a16="http://schemas.microsoft.com/office/drawing/2014/main" id="{577DF27B-926C-07E6-C88F-3A2AD1D677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4e03ef78dc_0_22:notes">
            <a:extLst>
              <a:ext uri="{FF2B5EF4-FFF2-40B4-BE49-F238E27FC236}">
                <a16:creationId xmlns:a16="http://schemas.microsoft.com/office/drawing/2014/main" id="{78DC7450-071F-88EB-36D4-CD51F56DDD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4e03ef78dc_0_22:notes">
            <a:extLst>
              <a:ext uri="{FF2B5EF4-FFF2-40B4-BE49-F238E27FC236}">
                <a16:creationId xmlns:a16="http://schemas.microsoft.com/office/drawing/2014/main" id="{672911F9-81EB-AF1B-CF4D-CBA3DEEFC2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3577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4f26de86de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4f26de86de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4f26de86de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4f26de86de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4f3e1bc7bb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4f3e1bc7bb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4f3e1bc7bb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4f3e1bc7bb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4f26de86de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4f26de86de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4e03ef78d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34e03ef78d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4e03ef78d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4e03ef78d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4e03ef78dc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4e03ef78dc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 idx="2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 b="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13;p2"/>
          <p:cNvSpPr>
            <a:spLocks noGrp="1"/>
          </p:cNvSpPr>
          <p:nvPr>
            <p:ph type="pic" idx="3"/>
          </p:nvPr>
        </p:nvSpPr>
        <p:spPr>
          <a:xfrm>
            <a:off x="5039775" y="196800"/>
            <a:ext cx="3905400" cy="47499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14" name="Google Shape;14;p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53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ncial Breakdown">
  <p:cSld name="SECTION_TITLE_AND_DESCRIPTION_1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97" name="Google Shape;97;p1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" name="Google Shape;98;p11"/>
          <p:cNvSpPr txBox="1">
            <a:spLocks noGrp="1"/>
          </p:cNvSpPr>
          <p:nvPr>
            <p:ph type="subTitle" idx="1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body" idx="2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cxnSp>
        <p:nvCxnSpPr>
          <p:cNvPr id="100" name="Google Shape;100;p11"/>
          <p:cNvCxnSpPr>
            <a:endCxn id="101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11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1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1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4" name="Google Shape;104;p11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1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" name="Google Shape;106;p11"/>
          <p:cNvSpPr txBox="1">
            <a:spLocks noGrp="1"/>
          </p:cNvSpPr>
          <p:nvPr>
            <p:ph type="subTitle" idx="3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1"/>
          <p:cNvSpPr txBox="1">
            <a:spLocks noGrp="1"/>
          </p:cNvSpPr>
          <p:nvPr>
            <p:ph type="body" idx="4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subTitle" idx="5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body" idx="6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1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name="adj" fmla="val 741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>
              <a:solidFill>
                <a:srgbClr val="F6F5EC"/>
              </a:solidFill>
            </a:endParaRPr>
          </a:p>
        </p:txBody>
      </p:sp>
      <p:sp>
        <p:nvSpPr>
          <p:cNvPr id="111" name="Google Shape;111;p11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body" idx="7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1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/ Graph">
  <p:cSld name="CAPTION_ONLY"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1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" name="Google Shape;117;p12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body" idx="1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19" name="Google Shape;119;p1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0" name="Google Shape;120;p12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eader">
  <p:cSld name="BIG_NUMBER">
    <p:bg>
      <p:bgPr>
        <a:solidFill>
          <a:schemeClr val="dk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>
            <a:spLocks noGrp="1"/>
          </p:cNvSpPr>
          <p:nvPr>
            <p:ph type="pic" idx="2"/>
          </p:nvPr>
        </p:nvSpPr>
        <p:spPr>
          <a:xfrm>
            <a:off x="213750" y="586950"/>
            <a:ext cx="8701800" cy="2327100"/>
          </a:xfrm>
          <a:prstGeom prst="roundRect">
            <a:avLst>
              <a:gd name="adj" fmla="val 3913"/>
            </a:avLst>
          </a:prstGeom>
          <a:noFill/>
          <a:ln>
            <a:noFill/>
          </a:ln>
        </p:spPr>
      </p:sp>
      <p:sp>
        <p:nvSpPr>
          <p:cNvPr id="124" name="Google Shape;124;p1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5" name="Google Shape;125;p1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" name="Google Shape;126;p13"/>
          <p:cNvSpPr txBox="1">
            <a:spLocks noGrp="1"/>
          </p:cNvSpPr>
          <p:nvPr>
            <p:ph type="body" idx="1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1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-to-Market Strategy" type="blank">
  <p:cSld name="BLANK">
    <p:bg>
      <p:bgPr>
        <a:solidFill>
          <a:schemeClr val="dk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4"/>
          <p:cNvSpPr>
            <a:spLocks noGrp="1"/>
          </p:cNvSpPr>
          <p:nvPr>
            <p:ph type="pic" idx="2"/>
          </p:nvPr>
        </p:nvSpPr>
        <p:spPr>
          <a:xfrm>
            <a:off x="6445900" y="626975"/>
            <a:ext cx="1932900" cy="2070000"/>
          </a:xfrm>
          <a:prstGeom prst="roundRect">
            <a:avLst>
              <a:gd name="adj" fmla="val 5387"/>
            </a:avLst>
          </a:prstGeom>
          <a:noFill/>
          <a:ln>
            <a:noFill/>
          </a:ln>
        </p:spPr>
      </p:sp>
      <p:sp>
        <p:nvSpPr>
          <p:cNvPr id="131" name="Google Shape;131;p14"/>
          <p:cNvSpPr>
            <a:spLocks noGrp="1"/>
          </p:cNvSpPr>
          <p:nvPr>
            <p:ph type="pic" idx="3"/>
          </p:nvPr>
        </p:nvSpPr>
        <p:spPr>
          <a:xfrm>
            <a:off x="4210025" y="626975"/>
            <a:ext cx="1932900" cy="2070000"/>
          </a:xfrm>
          <a:prstGeom prst="roundRect">
            <a:avLst>
              <a:gd name="adj" fmla="val 5387"/>
            </a:avLst>
          </a:prstGeom>
          <a:noFill/>
          <a:ln>
            <a:noFill/>
          </a:ln>
        </p:spPr>
      </p:sp>
      <p:cxnSp>
        <p:nvCxnSpPr>
          <p:cNvPr id="132" name="Google Shape;132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3" name="Google Shape;133;p14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ubTitle" idx="1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4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subTitle" idx="5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body" idx="6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body" idx="7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0" name="Google Shape;140;p14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ilestones">
  <p:cSld name="TITLE_1">
    <p:bg>
      <p:bgPr>
        <a:solidFill>
          <a:schemeClr val="lt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Google Shape;143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5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145" name="Google Shape;145;p15"/>
          <p:cNvSpPr txBox="1">
            <a:spLocks noGrp="1"/>
          </p:cNvSpPr>
          <p:nvPr>
            <p:ph type="subTitle" idx="1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2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subTitle" idx="3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4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ubTitle" idx="5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body" idx="6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subTitle" idx="7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52" name="Google Shape;152;p15"/>
          <p:cNvSpPr txBox="1">
            <a:spLocks noGrp="1"/>
          </p:cNvSpPr>
          <p:nvPr>
            <p:ph type="body" idx="8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15"/>
          <p:cNvSpPr txBox="1">
            <a:spLocks noGrp="1"/>
          </p:cNvSpPr>
          <p:nvPr>
            <p:ph type="subTitle" idx="9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body" idx="13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55" name="Google Shape;155;p15"/>
          <p:cNvSpPr txBox="1">
            <a:spLocks noGrp="1"/>
          </p:cNvSpPr>
          <p:nvPr>
            <p:ph type="subTitle" idx="14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56" name="Google Shape;156;p15"/>
          <p:cNvSpPr txBox="1">
            <a:spLocks noGrp="1"/>
          </p:cNvSpPr>
          <p:nvPr>
            <p:ph type="body" idx="15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8" name="Google Shape;158;p15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eatures / Benefits">
  <p:cSld name="CUSTOM">
    <p:bg>
      <p:bgPr>
        <a:solidFill>
          <a:schemeClr val="lt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2" name="Google Shape;162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" name="Google Shape;163;p16"/>
          <p:cNvSpPr txBox="1">
            <a:spLocks noGrp="1"/>
          </p:cNvSpPr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body" idx="1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65" name="Google Shape;165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6" name="Google Shape;166;p16"/>
          <p:cNvSpPr txBox="1">
            <a:spLocks noGrp="1"/>
          </p:cNvSpPr>
          <p:nvPr>
            <p:ph type="sldNum" idx="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s">
  <p:cSld name="CUSTOM_1">
    <p:bg>
      <p:bgPr>
        <a:solidFill>
          <a:schemeClr val="dk2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>
            <a:spLocks noGrp="1"/>
          </p:cNvSpPr>
          <p:nvPr>
            <p:ph type="pic" idx="2"/>
          </p:nvPr>
        </p:nvSpPr>
        <p:spPr>
          <a:xfrm>
            <a:off x="211850" y="203250"/>
            <a:ext cx="4292400" cy="4737000"/>
          </a:xfrm>
          <a:prstGeom prst="roundRect">
            <a:avLst>
              <a:gd name="adj" fmla="val 3358"/>
            </a:avLst>
          </a:prstGeom>
          <a:noFill/>
          <a:ln>
            <a:noFill/>
          </a:ln>
        </p:spPr>
      </p:sp>
      <p:sp>
        <p:nvSpPr>
          <p:cNvPr id="170" name="Google Shape;170;p17"/>
          <p:cNvSpPr>
            <a:spLocks noGrp="1"/>
          </p:cNvSpPr>
          <p:nvPr>
            <p:ph type="pic" idx="3"/>
          </p:nvPr>
        </p:nvSpPr>
        <p:spPr>
          <a:xfrm>
            <a:off x="4639750" y="203250"/>
            <a:ext cx="4292400" cy="4737000"/>
          </a:xfrm>
          <a:prstGeom prst="roundRect">
            <a:avLst>
              <a:gd name="adj" fmla="val 3358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e Competition">
  <p:cSld name="CUSTOM_2"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>
            <a:spLocks noGrp="1"/>
          </p:cNvSpPr>
          <p:nvPr>
            <p:ph type="pic" idx="2"/>
          </p:nvPr>
        </p:nvSpPr>
        <p:spPr>
          <a:xfrm>
            <a:off x="4014725" y="5573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173" name="Google Shape;173;p18"/>
          <p:cNvSpPr>
            <a:spLocks noGrp="1"/>
          </p:cNvSpPr>
          <p:nvPr>
            <p:ph type="pic" idx="3"/>
          </p:nvPr>
        </p:nvSpPr>
        <p:spPr>
          <a:xfrm>
            <a:off x="5688575" y="5573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174" name="Google Shape;174;p18"/>
          <p:cNvSpPr>
            <a:spLocks noGrp="1"/>
          </p:cNvSpPr>
          <p:nvPr>
            <p:ph type="pic" idx="4"/>
          </p:nvPr>
        </p:nvSpPr>
        <p:spPr>
          <a:xfrm>
            <a:off x="7362425" y="5573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175" name="Google Shape;175;p18"/>
          <p:cNvSpPr>
            <a:spLocks noGrp="1"/>
          </p:cNvSpPr>
          <p:nvPr>
            <p:ph type="pic" idx="5"/>
          </p:nvPr>
        </p:nvSpPr>
        <p:spPr>
          <a:xfrm>
            <a:off x="4014725" y="26444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176" name="Google Shape;176;p18"/>
          <p:cNvSpPr>
            <a:spLocks noGrp="1"/>
          </p:cNvSpPr>
          <p:nvPr>
            <p:ph type="pic" idx="6"/>
          </p:nvPr>
        </p:nvSpPr>
        <p:spPr>
          <a:xfrm>
            <a:off x="5688575" y="26444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177" name="Google Shape;177;p18"/>
          <p:cNvSpPr>
            <a:spLocks noGrp="1"/>
          </p:cNvSpPr>
          <p:nvPr>
            <p:ph type="pic" idx="7"/>
          </p:nvPr>
        </p:nvSpPr>
        <p:spPr>
          <a:xfrm>
            <a:off x="7362425" y="26444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cxnSp>
        <p:nvCxnSpPr>
          <p:cNvPr id="178" name="Google Shape;178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9" name="Google Shape;179;p18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180" name="Google Shape;180;p18"/>
          <p:cNvSpPr txBox="1">
            <a:spLocks noGrp="1"/>
          </p:cNvSpPr>
          <p:nvPr>
            <p:ph type="subTitle" idx="1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8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subTitle" idx="9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83" name="Google Shape;183;p18"/>
          <p:cNvSpPr txBox="1">
            <a:spLocks noGrp="1"/>
          </p:cNvSpPr>
          <p:nvPr>
            <p:ph type="subTitle" idx="13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subTitle" idx="14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subTitle" idx="15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subTitle" idx="16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subTitle" idx="17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188" name="Google Shape;188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9" name="Google Shape;189;p18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allery">
  <p:cSld name="CUSTOM_1_1">
    <p:bg>
      <p:bgPr>
        <a:solidFill>
          <a:schemeClr val="dk2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>
            <a:spLocks noGrp="1"/>
          </p:cNvSpPr>
          <p:nvPr>
            <p:ph type="pic" idx="2"/>
          </p:nvPr>
        </p:nvSpPr>
        <p:spPr>
          <a:xfrm>
            <a:off x="228625" y="59262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193" name="Google Shape;193;p19"/>
          <p:cNvSpPr>
            <a:spLocks noGrp="1"/>
          </p:cNvSpPr>
          <p:nvPr>
            <p:ph type="pic" idx="3"/>
          </p:nvPr>
        </p:nvSpPr>
        <p:spPr>
          <a:xfrm>
            <a:off x="3931925" y="59262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194" name="Google Shape;194;p19"/>
          <p:cNvSpPr>
            <a:spLocks noGrp="1"/>
          </p:cNvSpPr>
          <p:nvPr>
            <p:ph type="pic" idx="4"/>
          </p:nvPr>
        </p:nvSpPr>
        <p:spPr>
          <a:xfrm>
            <a:off x="7635600" y="592625"/>
            <a:ext cx="11352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195" name="Google Shape;195;p19"/>
          <p:cNvSpPr>
            <a:spLocks noGrp="1"/>
          </p:cNvSpPr>
          <p:nvPr>
            <p:ph type="pic" idx="5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6" name="Google Shape;196;p19"/>
          <p:cNvSpPr>
            <a:spLocks noGrp="1"/>
          </p:cNvSpPr>
          <p:nvPr>
            <p:ph type="pic" idx="6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7" name="Google Shape;197;p19"/>
          <p:cNvSpPr>
            <a:spLocks noGrp="1"/>
          </p:cNvSpPr>
          <p:nvPr>
            <p:ph type="pic" idx="7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8" name="Google Shape;198;p19"/>
          <p:cNvSpPr>
            <a:spLocks noGrp="1"/>
          </p:cNvSpPr>
          <p:nvPr>
            <p:ph type="pic" idx="8"/>
          </p:nvPr>
        </p:nvSpPr>
        <p:spPr>
          <a:xfrm>
            <a:off x="1545425" y="1963950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199" name="Google Shape;199;p19"/>
          <p:cNvSpPr>
            <a:spLocks noGrp="1"/>
          </p:cNvSpPr>
          <p:nvPr>
            <p:ph type="pic" idx="9"/>
          </p:nvPr>
        </p:nvSpPr>
        <p:spPr>
          <a:xfrm>
            <a:off x="3932063" y="1963950"/>
            <a:ext cx="11352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00" name="Google Shape;200;p19"/>
          <p:cNvSpPr>
            <a:spLocks noGrp="1"/>
          </p:cNvSpPr>
          <p:nvPr>
            <p:ph type="pic" idx="13"/>
          </p:nvPr>
        </p:nvSpPr>
        <p:spPr>
          <a:xfrm>
            <a:off x="5248888" y="1963950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01" name="Google Shape;201;p19"/>
          <p:cNvSpPr>
            <a:spLocks noGrp="1"/>
          </p:cNvSpPr>
          <p:nvPr>
            <p:ph type="pic" idx="14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2" name="Google Shape;202;p19"/>
          <p:cNvSpPr>
            <a:spLocks noGrp="1"/>
          </p:cNvSpPr>
          <p:nvPr>
            <p:ph type="pic" idx="15"/>
          </p:nvPr>
        </p:nvSpPr>
        <p:spPr>
          <a:xfrm>
            <a:off x="228625" y="333527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03" name="Google Shape;203;p19"/>
          <p:cNvSpPr>
            <a:spLocks noGrp="1"/>
          </p:cNvSpPr>
          <p:nvPr>
            <p:ph type="pic" idx="16"/>
          </p:nvPr>
        </p:nvSpPr>
        <p:spPr>
          <a:xfrm>
            <a:off x="3931925" y="333527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04" name="Google Shape;204;p19"/>
          <p:cNvSpPr>
            <a:spLocks noGrp="1"/>
          </p:cNvSpPr>
          <p:nvPr>
            <p:ph type="pic" idx="17"/>
          </p:nvPr>
        </p:nvSpPr>
        <p:spPr>
          <a:xfrm>
            <a:off x="7635600" y="3335275"/>
            <a:ext cx="11352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205" name="Google Shape;205;p19"/>
          <p:cNvSpPr>
            <a:spLocks noGrp="1"/>
          </p:cNvSpPr>
          <p:nvPr>
            <p:ph type="pic" idx="18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6" name="Google Shape;206;p19"/>
          <p:cNvSpPr>
            <a:spLocks noGrp="1"/>
          </p:cNvSpPr>
          <p:nvPr>
            <p:ph type="pic" idx="19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7" name="Google Shape;207;p19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08" name="Google Shape;20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9" name="Google Shape;209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0" name="Google Shape;210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3" name="Google Shape;213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4" name="Google Shape;21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ivider Slide">
  <p:cSld name="CUSTOM_3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 b="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cxnSp>
        <p:nvCxnSpPr>
          <p:cNvPr id="21" name="Google Shape;21;p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2;p3"/>
          <p:cNvSpPr>
            <a:spLocks noGrp="1"/>
          </p:cNvSpPr>
          <p:nvPr>
            <p:ph type="pic" idx="3"/>
          </p:nvPr>
        </p:nvSpPr>
        <p:spPr>
          <a:xfrm>
            <a:off x="5039775" y="196800"/>
            <a:ext cx="3905400" cy="47499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23" name="Google Shape;23;p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26" name="Google Shape;22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2" name="Google Shape;232;p2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33" name="Google Shape;233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6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2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1" name="Google Shape;241;p2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245" name="Google Shape;245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8" name="Google Shape;248;p2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49" name="Google Shape;24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">
  <p:cSld name="BLANK_1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sion / Mission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>
            <a:spLocks noGrp="1"/>
          </p:cNvSpPr>
          <p:nvPr>
            <p:ph type="pic" idx="2"/>
          </p:nvPr>
        </p:nvSpPr>
        <p:spPr>
          <a:xfrm>
            <a:off x="5039775" y="203250"/>
            <a:ext cx="3905400" cy="22986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cxnSp>
        <p:nvCxnSpPr>
          <p:cNvPr id="26" name="Google Shape;26;p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>
            <a:spLocks noGrp="1"/>
          </p:cNvSpPr>
          <p:nvPr>
            <p:ph type="pic" idx="3"/>
          </p:nvPr>
        </p:nvSpPr>
        <p:spPr>
          <a:xfrm>
            <a:off x="5039775" y="2624675"/>
            <a:ext cx="3905400" cy="22986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31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56" name="Google Shape;256;p31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57" name="Google Shape;257;p31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58" name="Google Shape;258;p31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59" name="Google Shape;259;p31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60" name="Google Shape;260;p31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32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_2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72" name="Google Shape;272;p33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34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76" name="Google Shape;276;p34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77" name="Google Shape;277;p34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78" name="Google Shape;278;p34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79" name="Google Shape;279;p34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80" name="Google Shape;280;p34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81" name="Google Shape;281;p34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4" name="Google Shape;284;p35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5" name="Google Shape;285;p35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6" name="Google Shape;286;p35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7" name="Google Shape;287;p35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88" name="Google Shape;288;p35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89" name="Google Shape;289;p35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90" name="Google Shape;290;p35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91" name="Google Shape;291;p35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92" name="Google Shape;292;p35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36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99" name="Google Shape;299;p37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0" name="Google Shape;300;p37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1" name="Google Shape;301;p37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02" name="Google Shape;302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3" name="Google Shape;303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37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37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08" name="Google Shape;308;p38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38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0" name="Google Shape;310;p38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11" name="Google Shape;311;p38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38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13" name="Google Shape;313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4" name="Google Shape;314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38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38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38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40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40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40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0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40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40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40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40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1" name="Google Shape;331;p40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2" name="Google Shape;332;p40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/ Divider" type="tx">
  <p:cSld name="TITLE_AND_BODY">
    <p:bg>
      <p:bgPr>
        <a:solidFill>
          <a:schemeClr val="dk2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 idx="2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 b="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53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venue Model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2" name="Google Shape;42;p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Timeline" type="titleOnly">
  <p:cSld name="TITLE_ONLY">
    <p:bg>
      <p:bgPr>
        <a:solidFill>
          <a:schemeClr val="lt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1" name="Google Shape;51;p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2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3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4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5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etitive Advantage">
  <p:cSld name="ONE_COLUMN_TEXT">
    <p:bg>
      <p:bgPr>
        <a:solidFill>
          <a:schemeClr val="lt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2" name="Google Shape;62;p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64" name="Google Shape;64;p8"/>
          <p:cNvSpPr>
            <a:spLocks noGrp="1"/>
          </p:cNvSpPr>
          <p:nvPr>
            <p:ph type="pic" idx="2"/>
          </p:nvPr>
        </p:nvSpPr>
        <p:spPr>
          <a:xfrm>
            <a:off x="5039775" y="196800"/>
            <a:ext cx="3905400" cy="47499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65" name="Google Shape;65;p8"/>
          <p:cNvSpPr txBox="1">
            <a:spLocks noGrp="1"/>
          </p:cNvSpPr>
          <p:nvPr>
            <p:ph type="body" idx="1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7" name="Google Shape;67;p8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">
  <p:cSld name="MAIN_POINT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>
            <a:spLocks noGrp="1"/>
          </p:cNvSpPr>
          <p:nvPr>
            <p:ph type="pic" idx="2"/>
          </p:nvPr>
        </p:nvSpPr>
        <p:spPr>
          <a:xfrm>
            <a:off x="566350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sp>
        <p:nvSpPr>
          <p:cNvPr id="71" name="Google Shape;71;p9"/>
          <p:cNvSpPr>
            <a:spLocks noGrp="1"/>
          </p:cNvSpPr>
          <p:nvPr>
            <p:ph type="pic" idx="3"/>
          </p:nvPr>
        </p:nvSpPr>
        <p:spPr>
          <a:xfrm>
            <a:off x="2588275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sp>
        <p:nvSpPr>
          <p:cNvPr id="72" name="Google Shape;72;p9"/>
          <p:cNvSpPr>
            <a:spLocks noGrp="1"/>
          </p:cNvSpPr>
          <p:nvPr>
            <p:ph type="pic" idx="4"/>
          </p:nvPr>
        </p:nvSpPr>
        <p:spPr>
          <a:xfrm>
            <a:off x="4613113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sp>
        <p:nvSpPr>
          <p:cNvPr id="73" name="Google Shape;73;p9"/>
          <p:cNvSpPr>
            <a:spLocks noGrp="1"/>
          </p:cNvSpPr>
          <p:nvPr>
            <p:ph type="pic" idx="5"/>
          </p:nvPr>
        </p:nvSpPr>
        <p:spPr>
          <a:xfrm>
            <a:off x="6637950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cxnSp>
        <p:nvCxnSpPr>
          <p:cNvPr id="74" name="Google Shape;74;p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6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ubTitle" idx="7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8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1" name="Google Shape;81;p9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 rtl="0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rrent Market / Market Size">
  <p:cSld name="SECTION_TITLE_AND_DESCRIPTION">
    <p:bg>
      <p:bgPr>
        <a:solidFill>
          <a:schemeClr val="dk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85" name="Google Shape;85;p1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" name="Google Shape;86;p10"/>
          <p:cNvSpPr txBox="1">
            <a:spLocks noGrp="1"/>
          </p:cNvSpPr>
          <p:nvPr>
            <p:ph type="subTitle" idx="1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2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subTitle" idx="3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body" idx="4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subTitle" idx="5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body" idx="6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4" name="Google Shape;94;p1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chargestations.infinityfreeapp.com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tools.kali.org/" TargetMode="External"/><Relationship Id="rId3" Type="http://schemas.openxmlformats.org/officeDocument/2006/relationships/hyperlink" Target="https://developer.wordpress.com/docs/" TargetMode="External"/><Relationship Id="rId7" Type="http://schemas.openxmlformats.org/officeDocument/2006/relationships/hyperlink" Target="https://owasp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apiti-scanner.github.io/" TargetMode="External"/><Relationship Id="rId5" Type="http://schemas.openxmlformats.org/officeDocument/2006/relationships/hyperlink" Target="https://www.tenable.com" TargetMode="External"/><Relationship Id="rId4" Type="http://schemas.openxmlformats.org/officeDocument/2006/relationships/hyperlink" Target="https://docs.stripe.com/" TargetMode="External"/><Relationship Id="rId9" Type="http://schemas.openxmlformats.org/officeDocument/2006/relationships/hyperlink" Target="https://wpscan.co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pscan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338" name="Google Shape;338;p41"/>
          <p:cNvSpPr txBox="1">
            <a:spLocks noGrp="1"/>
          </p:cNvSpPr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E-Charge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Stations</a:t>
            </a:r>
            <a:endParaRPr/>
          </a:p>
        </p:txBody>
      </p:sp>
      <p:pic>
        <p:nvPicPr>
          <p:cNvPr id="339" name="Google Shape;339;p41" title="ev-charging-station-for-future-electric-cars-in-the-concept-of-green-energy-and-ecological-energy-free-photo.jpe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402" r="45128"/>
          <a:stretch/>
        </p:blipFill>
        <p:spPr>
          <a:xfrm>
            <a:off x="4407000" y="196800"/>
            <a:ext cx="4363200" cy="4749900"/>
          </a:xfrm>
          <a:prstGeom prst="roundRect">
            <a:avLst>
              <a:gd name="adj" fmla="val 16667"/>
            </a:avLst>
          </a:prstGeom>
        </p:spPr>
      </p:pic>
      <p:sp>
        <p:nvSpPr>
          <p:cNvPr id="340" name="Google Shape;340;p41"/>
          <p:cNvSpPr txBox="1">
            <a:spLocks noGrp="1"/>
          </p:cNvSpPr>
          <p:nvPr>
            <p:ph type="title" idx="2"/>
          </p:nvPr>
        </p:nvSpPr>
        <p:spPr>
          <a:xfrm>
            <a:off x="420875" y="3016150"/>
            <a:ext cx="40365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CDF2D9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https://echargestations.infinityfreeapp.com/</a:t>
            </a:r>
            <a:endParaRPr sz="1400">
              <a:solidFill>
                <a:srgbClr val="CDF2D9"/>
              </a:solidFill>
            </a:endParaRPr>
          </a:p>
        </p:txBody>
      </p:sp>
      <p:sp>
        <p:nvSpPr>
          <p:cNvPr id="341" name="Google Shape;341;p41"/>
          <p:cNvSpPr txBox="1">
            <a:spLocks noGrp="1"/>
          </p:cNvSpPr>
          <p:nvPr>
            <p:ph type="title" idx="2"/>
          </p:nvPr>
        </p:nvSpPr>
        <p:spPr>
          <a:xfrm>
            <a:off x="420875" y="3409750"/>
            <a:ext cx="4036500" cy="9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Fnu Abdullah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Joseph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Kiran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Vibhav</a:t>
            </a:r>
            <a:endParaRPr sz="14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06" name="Google Shape;406;p49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7062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/>
              <a:t>References</a:t>
            </a:r>
            <a:endParaRPr sz="3700"/>
          </a:p>
        </p:txBody>
      </p:sp>
      <p:sp>
        <p:nvSpPr>
          <p:cNvPr id="407" name="Google Shape;407;p49"/>
          <p:cNvSpPr txBox="1">
            <a:spLocks noGrp="1"/>
          </p:cNvSpPr>
          <p:nvPr>
            <p:ph type="subTitle" idx="4294967295"/>
          </p:nvPr>
        </p:nvSpPr>
        <p:spPr>
          <a:xfrm>
            <a:off x="658750" y="1516350"/>
            <a:ext cx="8093400" cy="34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WordPress Developer Docs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https://developer.wordpress.com/docs/</a:t>
            </a:r>
            <a:b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Stripe API Documentation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https://docs.stripe.com/</a:t>
            </a:r>
            <a:b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Nessus Vulnerability Scanner –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https://www.tenable.com</a:t>
            </a:r>
            <a:br>
              <a:rPr lang="en" sz="11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endParaRPr sz="1100" u="sng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Wapiti Web Scanner –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https://wapiti-scanner.github.io/</a:t>
            </a:r>
            <a:b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OWASP ZAP –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https://owasp.org/</a:t>
            </a:r>
            <a:b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Kali Linux Security Tools –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https://tools.kali.org/</a:t>
            </a:r>
            <a:b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WPScan –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100" u="sng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https://wpscan.com</a:t>
            </a:r>
            <a:br>
              <a:rPr lang="en" sz="1100" u="sng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>
          <a:extLst>
            <a:ext uri="{FF2B5EF4-FFF2-40B4-BE49-F238E27FC236}">
              <a16:creationId xmlns:a16="http://schemas.microsoft.com/office/drawing/2014/main" id="{1E4357C9-D7F5-DF45-7519-E19F8DD02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9">
            <a:extLst>
              <a:ext uri="{FF2B5EF4-FFF2-40B4-BE49-F238E27FC236}">
                <a16:creationId xmlns:a16="http://schemas.microsoft.com/office/drawing/2014/main" id="{F7E2E08E-26E2-89F2-FC4C-70DAE739C69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06" name="Google Shape;406;p49">
            <a:extLst>
              <a:ext uri="{FF2B5EF4-FFF2-40B4-BE49-F238E27FC236}">
                <a16:creationId xmlns:a16="http://schemas.microsoft.com/office/drawing/2014/main" id="{030A2AA8-5A7A-7A86-0561-EF3FD2C154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32830" y="2142494"/>
            <a:ext cx="2878340" cy="858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 dirty="0"/>
              <a:t>Thank You!</a:t>
            </a:r>
            <a:endParaRPr sz="3700" dirty="0"/>
          </a:p>
        </p:txBody>
      </p:sp>
      <p:sp>
        <p:nvSpPr>
          <p:cNvPr id="407" name="Google Shape;407;p49">
            <a:extLst>
              <a:ext uri="{FF2B5EF4-FFF2-40B4-BE49-F238E27FC236}">
                <a16:creationId xmlns:a16="http://schemas.microsoft.com/office/drawing/2014/main" id="{30FABF09-93AD-5192-FDE6-53CC1F49A937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58750" y="1516350"/>
            <a:ext cx="8093400" cy="34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None/>
            </a:pPr>
            <a:br>
              <a:rPr lang="en" sz="1100" u="sng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596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47" name="Google Shape;347;p42"/>
          <p:cNvSpPr/>
          <p:nvPr/>
        </p:nvSpPr>
        <p:spPr>
          <a:xfrm>
            <a:off x="279100" y="1308450"/>
            <a:ext cx="2461800" cy="2440800"/>
          </a:xfrm>
          <a:prstGeom prst="flowChartConnector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E-ChargeStations is a web-based platform designed to connect electric vehicle (EV) users with charging station hosts.</a:t>
            </a:r>
            <a:endParaRPr sz="2200" dirty="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8" name="Google Shape;348;p42"/>
          <p:cNvSpPr/>
          <p:nvPr/>
        </p:nvSpPr>
        <p:spPr>
          <a:xfrm>
            <a:off x="2360800" y="1910950"/>
            <a:ext cx="3054600" cy="2937900"/>
          </a:xfrm>
          <a:prstGeom prst="flowChartConnector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dirty="0">
                <a:solidFill>
                  <a:srgbClr val="333333"/>
                </a:solidFill>
                <a:latin typeface="Inter"/>
                <a:ea typeface="Inter"/>
                <a:cs typeface="Inter"/>
                <a:sym typeface="Inter"/>
              </a:rPr>
              <a:t>Need for more accessible and affordable charging options. Our platform bridges this gap by allowing homeowners and businesses to list their private charging stations for public use.</a:t>
            </a:r>
            <a:endParaRPr sz="3100" dirty="0">
              <a:solidFill>
                <a:srgbClr val="333333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49" name="Google Shape;349;p42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7062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/>
              <a:t>Introduction &amp; “The” Problem</a:t>
            </a:r>
            <a:endParaRPr sz="3700"/>
          </a:p>
        </p:txBody>
      </p:sp>
      <p:sp>
        <p:nvSpPr>
          <p:cNvPr id="350" name="Google Shape;350;p42"/>
          <p:cNvSpPr txBox="1">
            <a:spLocks noGrp="1"/>
          </p:cNvSpPr>
          <p:nvPr>
            <p:ph type="body" idx="4294967295"/>
          </p:nvPr>
        </p:nvSpPr>
        <p:spPr>
          <a:xfrm>
            <a:off x="5606300" y="1308450"/>
            <a:ext cx="3054600" cy="25266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 adoption is growing, hence users often:</a:t>
            </a:r>
            <a:endParaRPr sz="1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Struggle to find available stations nearby.</a:t>
            </a:r>
            <a:endParaRPr sz="1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Want an easy way to book/reserve EV stations.</a:t>
            </a:r>
            <a:endParaRPr sz="1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n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Prefer a marketplace-style browsing experience.</a:t>
            </a:r>
            <a:endParaRPr sz="1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 solve these problems with our ECharging stations website</a:t>
            </a:r>
            <a:endParaRPr sz="1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3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3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3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3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3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3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3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3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" grpId="0" animBg="1"/>
      <p:bldP spid="34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56" name="Google Shape;356;p43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7062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/>
              <a:t>Project Structure &amp; Design</a:t>
            </a:r>
            <a:endParaRPr sz="3700"/>
          </a:p>
        </p:txBody>
      </p:sp>
      <p:sp>
        <p:nvSpPr>
          <p:cNvPr id="357" name="Google Shape;357;p43"/>
          <p:cNvSpPr txBox="1">
            <a:spLocks noGrp="1"/>
          </p:cNvSpPr>
          <p:nvPr>
            <p:ph type="subTitle" idx="4294967295"/>
          </p:nvPr>
        </p:nvSpPr>
        <p:spPr>
          <a:xfrm>
            <a:off x="1459900" y="1681500"/>
            <a:ext cx="19068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1"/>
                </a:solidFill>
              </a:rPr>
              <a:t>Client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58" name="Google Shape;358;p43"/>
          <p:cNvSpPr txBox="1">
            <a:spLocks noGrp="1"/>
          </p:cNvSpPr>
          <p:nvPr>
            <p:ph type="body" idx="4294967295"/>
          </p:nvPr>
        </p:nvSpPr>
        <p:spPr>
          <a:xfrm>
            <a:off x="1446850" y="2131550"/>
            <a:ext cx="19329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Web-based front end built using WordPress </a:t>
            </a:r>
            <a:r>
              <a:rPr lang="en" sz="1100">
                <a:solidFill>
                  <a:schemeClr val="lt2"/>
                </a:solidFill>
              </a:rPr>
              <a:t>(customized), PHP, HTML5, CSS3, JavaScript.</a:t>
            </a:r>
            <a:endParaRPr sz="11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sp>
        <p:nvSpPr>
          <p:cNvPr id="359" name="Google Shape;359;p43"/>
          <p:cNvSpPr txBox="1">
            <a:spLocks noGrp="1"/>
          </p:cNvSpPr>
          <p:nvPr>
            <p:ph type="subTitle" idx="4294967295"/>
          </p:nvPr>
        </p:nvSpPr>
        <p:spPr>
          <a:xfrm>
            <a:off x="5430025" y="1480725"/>
            <a:ext cx="19068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accent1"/>
                </a:solidFill>
              </a:rPr>
              <a:t>Server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360" name="Google Shape;360;p43"/>
          <p:cNvSpPr txBox="1">
            <a:spLocks noGrp="1"/>
          </p:cNvSpPr>
          <p:nvPr>
            <p:ph type="body" idx="4294967295"/>
          </p:nvPr>
        </p:nvSpPr>
        <p:spPr>
          <a:xfrm>
            <a:off x="5416975" y="1906525"/>
            <a:ext cx="19329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lt2"/>
                </a:solidFill>
              </a:rPr>
              <a:t>Hosted on InfinityFree (https), responsible for serving requests and managing logic. </a:t>
            </a:r>
            <a:r>
              <a:rPr lang="en" sz="1100">
                <a:solidFill>
                  <a:schemeClr val="lt2"/>
                </a:solidFill>
              </a:rPr>
              <a:t>WordPress Core (PHP), WooCommerce for shop functionality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61" name="Google Shape;361;p43"/>
          <p:cNvSpPr txBox="1">
            <a:spLocks noGrp="1"/>
          </p:cNvSpPr>
          <p:nvPr>
            <p:ph type="body" idx="4294967295"/>
          </p:nvPr>
        </p:nvSpPr>
        <p:spPr>
          <a:xfrm>
            <a:off x="3484075" y="3594625"/>
            <a:ext cx="19329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chemeClr val="lt2"/>
                </a:solidFill>
              </a:rPr>
              <a:t>WordPress MySQL DB to store users, bookings, charging stations, etc. managed by InfinityFree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62" name="Google Shape;362;p43"/>
          <p:cNvSpPr txBox="1">
            <a:spLocks noGrp="1"/>
          </p:cNvSpPr>
          <p:nvPr>
            <p:ph type="subTitle" idx="4294967295"/>
          </p:nvPr>
        </p:nvSpPr>
        <p:spPr>
          <a:xfrm>
            <a:off x="3497125" y="3129650"/>
            <a:ext cx="1906800" cy="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1"/>
                </a:solidFill>
              </a:rPr>
              <a:t>Database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7" grpId="0" build="p"/>
      <p:bldP spid="358" grpId="0" build="p"/>
      <p:bldP spid="359" grpId="0" build="p"/>
      <p:bldP spid="360" grpId="0" build="p"/>
      <p:bldP spid="361" grpId="0" build="p"/>
      <p:bldP spid="36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68" name="Google Shape;368;p44"/>
          <p:cNvSpPr txBox="1">
            <a:spLocks noGrp="1"/>
          </p:cNvSpPr>
          <p:nvPr>
            <p:ph type="title"/>
          </p:nvPr>
        </p:nvSpPr>
        <p:spPr>
          <a:xfrm>
            <a:off x="460375" y="539650"/>
            <a:ext cx="7062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/>
              <a:t>Data Flow Diagram</a:t>
            </a:r>
            <a:endParaRPr sz="3700"/>
          </a:p>
        </p:txBody>
      </p:sp>
      <p:pic>
        <p:nvPicPr>
          <p:cNvPr id="369" name="Google Shape;369;p44" title="diagram-export-4-20-2025-8_57_47-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7850" y="1251100"/>
            <a:ext cx="5380598" cy="3587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75" name="Google Shape;375;p45"/>
          <p:cNvSpPr txBox="1">
            <a:spLocks noGrp="1"/>
          </p:cNvSpPr>
          <p:nvPr>
            <p:ph type="title"/>
          </p:nvPr>
        </p:nvSpPr>
        <p:spPr>
          <a:xfrm>
            <a:off x="460375" y="539650"/>
            <a:ext cx="7062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/>
              <a:t>Data Flow Diagram</a:t>
            </a:r>
            <a:endParaRPr sz="3700"/>
          </a:p>
        </p:txBody>
      </p:sp>
      <p:pic>
        <p:nvPicPr>
          <p:cNvPr id="376" name="Google Shape;376;p45" title="diagram-export-4-20-2025-8_59_22-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46350"/>
            <a:ext cx="8167658" cy="3433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82" name="Google Shape;382;p46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7062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/>
              <a:t>Key Features</a:t>
            </a:r>
            <a:endParaRPr sz="3700"/>
          </a:p>
        </p:txBody>
      </p:sp>
      <p:sp>
        <p:nvSpPr>
          <p:cNvPr id="383" name="Google Shape;383;p46"/>
          <p:cNvSpPr txBox="1">
            <a:spLocks noGrp="1"/>
          </p:cNvSpPr>
          <p:nvPr>
            <p:ph type="subTitle" idx="4294967295"/>
          </p:nvPr>
        </p:nvSpPr>
        <p:spPr>
          <a:xfrm>
            <a:off x="450850" y="1251100"/>
            <a:ext cx="8093400" cy="34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Business and Customer users</a:t>
            </a:r>
            <a:endParaRPr sz="1600" dirty="0">
              <a:solidFill>
                <a:schemeClr val="accent1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Business user registration with email verification and MFA</a:t>
            </a:r>
            <a:endParaRPr sz="1600" dirty="0">
              <a:solidFill>
                <a:schemeClr val="accent1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Browsing and booking charging stations</a:t>
            </a:r>
            <a:endParaRPr sz="1600" dirty="0">
              <a:solidFill>
                <a:schemeClr val="accent1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Business dashboard to manage listings</a:t>
            </a:r>
            <a:endParaRPr sz="1600" dirty="0">
              <a:solidFill>
                <a:schemeClr val="accent1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SSL enabled for secure transactions</a:t>
            </a:r>
            <a:endParaRPr sz="1600" dirty="0">
              <a:solidFill>
                <a:schemeClr val="accent1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Secure login system</a:t>
            </a:r>
            <a:endParaRPr sz="1600" dirty="0">
              <a:solidFill>
                <a:schemeClr val="accent1"/>
              </a:solidFill>
            </a:endParaRPr>
          </a:p>
        </p:txBody>
      </p:sp>
      <p:pic>
        <p:nvPicPr>
          <p:cNvPr id="384" name="Google Shape;384;p46"/>
          <p:cNvPicPr preferRelativeResize="0"/>
          <p:nvPr/>
        </p:nvPicPr>
        <p:blipFill>
          <a:blip r:embed="rId3">
            <a:alphaModFix/>
          </a:blip>
          <a:srcRect b="4402"/>
          <a:stretch/>
        </p:blipFill>
        <p:spPr>
          <a:xfrm>
            <a:off x="3896892" y="3136654"/>
            <a:ext cx="4666677" cy="1945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90" name="Google Shape;390;p47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7062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/>
              <a:t>Results and Analysis</a:t>
            </a:r>
            <a:endParaRPr sz="3700"/>
          </a:p>
        </p:txBody>
      </p:sp>
      <p:sp>
        <p:nvSpPr>
          <p:cNvPr id="391" name="Google Shape;391;p47"/>
          <p:cNvSpPr txBox="1">
            <a:spLocks noGrp="1"/>
          </p:cNvSpPr>
          <p:nvPr>
            <p:ph type="subTitle" idx="4294967295"/>
          </p:nvPr>
        </p:nvSpPr>
        <p:spPr>
          <a:xfrm>
            <a:off x="3405383" y="1252949"/>
            <a:ext cx="2460186" cy="7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chemeClr val="accent1"/>
                </a:solidFill>
              </a:rPr>
              <a:t>Vulnerability Assessments: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1"/>
                </a:solidFill>
              </a:rPr>
              <a:t>Nessus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1"/>
                </a:solidFill>
              </a:rPr>
              <a:t>Wapiti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accent1"/>
                </a:solidFill>
              </a:rPr>
              <a:t>WPScan</a:t>
            </a:r>
            <a:endParaRPr sz="1000" dirty="0">
              <a:solidFill>
                <a:schemeClr val="accent1"/>
              </a:solidFill>
            </a:endParaRPr>
          </a:p>
        </p:txBody>
      </p:sp>
      <p:pic>
        <p:nvPicPr>
          <p:cNvPr id="392" name="Google Shape;39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850" y="1251100"/>
            <a:ext cx="2923166" cy="380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5500" y="552300"/>
            <a:ext cx="2267027" cy="446002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391;p47">
            <a:extLst>
              <a:ext uri="{FF2B5EF4-FFF2-40B4-BE49-F238E27FC236}">
                <a16:creationId xmlns:a16="http://schemas.microsoft.com/office/drawing/2014/main" id="{FC8F5ED3-81AA-0277-E7F6-4E18EC43C7AB}"/>
              </a:ext>
            </a:extLst>
          </p:cNvPr>
          <p:cNvSpPr txBox="1">
            <a:spLocks/>
          </p:cNvSpPr>
          <p:nvPr/>
        </p:nvSpPr>
        <p:spPr>
          <a:xfrm>
            <a:off x="4726546" y="2571750"/>
            <a:ext cx="1743537" cy="2711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 b="0" i="0" u="none" strike="noStrike" cap="none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b="1" i="1" dirty="0">
                <a:solidFill>
                  <a:schemeClr val="accent1"/>
                </a:solidFill>
              </a:rPr>
              <a:t>Security:</a:t>
            </a:r>
          </a:p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sz="1000" dirty="0">
                <a:solidFill>
                  <a:schemeClr val="accent1"/>
                </a:solidFill>
              </a:rPr>
              <a:t>Input Validation</a:t>
            </a:r>
          </a:p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sz="1000" dirty="0">
                <a:solidFill>
                  <a:schemeClr val="accent1"/>
                </a:solidFill>
              </a:rPr>
              <a:t>reCAPTCHA</a:t>
            </a:r>
          </a:p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sz="1000" dirty="0">
                <a:solidFill>
                  <a:schemeClr val="accent1"/>
                </a:solidFill>
              </a:rPr>
              <a:t>Email Verification</a:t>
            </a:r>
          </a:p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sz="1000" dirty="0">
                <a:solidFill>
                  <a:schemeClr val="accent1"/>
                </a:solidFill>
              </a:rPr>
              <a:t>SSL</a:t>
            </a:r>
          </a:p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sz="1000" dirty="0">
                <a:solidFill>
                  <a:schemeClr val="accent1"/>
                </a:solidFill>
              </a:rPr>
              <a:t>MFA (Google)</a:t>
            </a:r>
          </a:p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sz="1000" dirty="0">
                <a:solidFill>
                  <a:schemeClr val="accent1"/>
                </a:solidFill>
              </a:rPr>
              <a:t>Mail Server</a:t>
            </a:r>
          </a:p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sz="1000" dirty="0">
                <a:solidFill>
                  <a:schemeClr val="accent1"/>
                </a:solidFill>
              </a:rPr>
              <a:t>Payment – Stripe</a:t>
            </a:r>
          </a:p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sz="1000" dirty="0" err="1">
                <a:solidFill>
                  <a:schemeClr val="accent1"/>
                </a:solidFill>
              </a:rPr>
              <a:t>WordFence</a:t>
            </a:r>
            <a:endParaRPr lang="en-US" sz="1000" dirty="0">
              <a:solidFill>
                <a:schemeClr val="accent1"/>
              </a:solidFill>
            </a:endParaRPr>
          </a:p>
          <a:p>
            <a:pPr marL="0" indent="0">
              <a:lnSpc>
                <a:spcPct val="150000"/>
              </a:lnSpc>
              <a:buFont typeface="Inter"/>
              <a:buNone/>
            </a:pPr>
            <a:r>
              <a:rPr lang="en-US" sz="1000" dirty="0">
                <a:solidFill>
                  <a:schemeClr val="accent1"/>
                </a:solidFill>
              </a:rPr>
              <a:t>Shield Security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99" name="Google Shape;399;p48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7062900" cy="6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/>
              <a:t>Conclusions</a:t>
            </a:r>
            <a:endParaRPr sz="3700"/>
          </a:p>
        </p:txBody>
      </p:sp>
      <p:sp>
        <p:nvSpPr>
          <p:cNvPr id="400" name="Google Shape;400;p48"/>
          <p:cNvSpPr txBox="1">
            <a:spLocks noGrp="1"/>
          </p:cNvSpPr>
          <p:nvPr>
            <p:ph type="subTitle" idx="4294967295"/>
          </p:nvPr>
        </p:nvSpPr>
        <p:spPr>
          <a:xfrm>
            <a:off x="658750" y="1516350"/>
            <a:ext cx="8093400" cy="34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Developed a full-fledged online platform for EV charging stations</a:t>
            </a:r>
            <a:endParaRPr sz="1600" dirty="0">
              <a:solidFill>
                <a:schemeClr val="accen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Ensured a secure deployment</a:t>
            </a:r>
            <a:endParaRPr sz="1600" dirty="0">
              <a:solidFill>
                <a:schemeClr val="accen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Payments and Security</a:t>
            </a:r>
            <a:endParaRPr sz="1600" dirty="0">
              <a:solidFill>
                <a:schemeClr val="accen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❏"/>
            </a:pPr>
            <a:r>
              <a:rPr lang="en" sz="1600" dirty="0">
                <a:solidFill>
                  <a:schemeClr val="accent1"/>
                </a:solidFill>
              </a:rPr>
              <a:t>Built with scalability and real-world use cases in mind</a:t>
            </a:r>
            <a:endParaRPr sz="1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E36F1-06ED-453D-732C-2A9287428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626" y="570102"/>
            <a:ext cx="8406867" cy="880563"/>
          </a:xfrm>
        </p:spPr>
        <p:txBody>
          <a:bodyPr/>
          <a:lstStyle/>
          <a:p>
            <a:r>
              <a:rPr lang="en-US" sz="4000" dirty="0"/>
              <a:t>Live Demo Of </a:t>
            </a:r>
            <a:r>
              <a:rPr lang="en-US" sz="4000" dirty="0" err="1"/>
              <a:t>Echarging</a:t>
            </a:r>
            <a:r>
              <a:rPr lang="en-US" sz="4000" dirty="0"/>
              <a:t> Stations</a:t>
            </a:r>
          </a:p>
        </p:txBody>
      </p:sp>
      <p:pic>
        <p:nvPicPr>
          <p:cNvPr id="5" name="Echarging_spedup">
            <a:hlinkClick r:id="" action="ppaction://media"/>
            <a:extLst>
              <a:ext uri="{FF2B5EF4-FFF2-40B4-BE49-F238E27FC236}">
                <a16:creationId xmlns:a16="http://schemas.microsoft.com/office/drawing/2014/main" id="{80F838CD-EB30-E792-B470-C5BC99672F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5017" y="1148156"/>
            <a:ext cx="7837714" cy="381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7966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5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37f4b8a2-ad4f-41b5-9a91-284d2cc38f56}" enabled="1" method="Standard" siteId="{70de1992-07c6-480f-a318-a1afcba03983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371</Words>
  <Application>Microsoft Office PowerPoint</Application>
  <PresentationFormat>On-screen Show (16:9)</PresentationFormat>
  <Paragraphs>76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Inter</vt:lpstr>
      <vt:lpstr>Inter SemiBold</vt:lpstr>
      <vt:lpstr>Inter Light</vt:lpstr>
      <vt:lpstr>Investor Pitch</vt:lpstr>
      <vt:lpstr>E-Charge Stations</vt:lpstr>
      <vt:lpstr>Introduction &amp; “The” Problem</vt:lpstr>
      <vt:lpstr>Project Structure &amp; Design</vt:lpstr>
      <vt:lpstr>Data Flow Diagram</vt:lpstr>
      <vt:lpstr>Data Flow Diagram</vt:lpstr>
      <vt:lpstr>Key Features</vt:lpstr>
      <vt:lpstr>Results and Analysis</vt:lpstr>
      <vt:lpstr>Conclusions</vt:lpstr>
      <vt:lpstr>Live Demo Of Echarging Stations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Abdullah, Fnu</cp:lastModifiedBy>
  <cp:revision>7</cp:revision>
  <dcterms:modified xsi:type="dcterms:W3CDTF">2025-04-23T20:47:06Z</dcterms:modified>
</cp:coreProperties>
</file>